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9"/>
  </p:notesMasterIdLst>
  <p:handoutMasterIdLst>
    <p:handoutMasterId r:id="rId30"/>
  </p:handoutMasterIdLst>
  <p:sldIdLst>
    <p:sldId id="345" r:id="rId2"/>
    <p:sldId id="342" r:id="rId3"/>
    <p:sldId id="281" r:id="rId4"/>
    <p:sldId id="312" r:id="rId5"/>
    <p:sldId id="304" r:id="rId6"/>
    <p:sldId id="348" r:id="rId7"/>
    <p:sldId id="310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68" r:id="rId17"/>
    <p:sldId id="358" r:id="rId18"/>
    <p:sldId id="357" r:id="rId19"/>
    <p:sldId id="359" r:id="rId20"/>
    <p:sldId id="360" r:id="rId21"/>
    <p:sldId id="361" r:id="rId22"/>
    <p:sldId id="362" r:id="rId23"/>
    <p:sldId id="363" r:id="rId24"/>
    <p:sldId id="364" r:id="rId25"/>
    <p:sldId id="365" r:id="rId26"/>
    <p:sldId id="366" r:id="rId27"/>
    <p:sldId id="367" r:id="rId2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A9E5"/>
    <a:srgbClr val="CD1D19"/>
    <a:srgbClr val="3333FF"/>
    <a:srgbClr val="25FF88"/>
    <a:srgbClr val="EBFCA2"/>
    <a:srgbClr val="E0EA0E"/>
    <a:srgbClr val="EDF551"/>
    <a:srgbClr val="CC99FF"/>
    <a:srgbClr val="9933FF"/>
    <a:srgbClr val="F8C7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38" autoAdjust="0"/>
    <p:restoredTop sz="94660"/>
  </p:normalViewPr>
  <p:slideViewPr>
    <p:cSldViewPr>
      <p:cViewPr>
        <p:scale>
          <a:sx n="50" d="100"/>
          <a:sy n="50" d="100"/>
        </p:scale>
        <p:origin x="-1020" y="108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16"/>
    </p:cViewPr>
  </p:sorterViewPr>
  <p:notesViewPr>
    <p:cSldViewPr>
      <p:cViewPr varScale="1">
        <p:scale>
          <a:sx n="41" d="100"/>
          <a:sy n="41" d="100"/>
        </p:scale>
        <p:origin x="-147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fld id="{3B3FFF2B-456C-426B-BCBA-E8EAD82F93E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/>
            </a:lvl1pPr>
          </a:lstStyle>
          <a:p>
            <a:pPr>
              <a:defRPr/>
            </a:pPr>
            <a:fld id="{B39273EB-0C99-47BE-877C-48F5C253C3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10CA85D-7E55-4857-8407-0DC328CFD35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E220B6-19F2-4889-BAE0-E2749D1B67C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B8FA08-7D73-491F-9EF3-44E2F901590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6F35F1-1197-40DA-A415-2A39E2E2572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1AE0E5-0D1A-4EDA-AB4B-34B42802C75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309B01-D537-4F10-BAF6-A79789EA4FE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567287-B31E-4BD1-85B8-3157D88D816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C0752D-1D0B-4410-A0F0-91B60825513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DB0AF3-781B-4842-A0A7-714F6752176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9CE217-DD93-476C-B9EC-06D0AD490F8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9B9CBA4-79D6-4DA7-973F-DED5E68616C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295FC7-B568-4BCD-A2F9-AAABED59973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500034" y="2428868"/>
            <a:ext cx="8232775" cy="350046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PE" dirty="0" smtClean="0"/>
              <a:t>Proteína A: Posee alto contenido de los siguientes aminoácidos: </a:t>
            </a:r>
            <a:r>
              <a:rPr lang="es-PE" dirty="0" err="1" smtClean="0"/>
              <a:t>Glutamato</a:t>
            </a:r>
            <a:r>
              <a:rPr lang="es-PE" dirty="0" smtClean="0"/>
              <a:t>, </a:t>
            </a:r>
            <a:r>
              <a:rPr lang="es-PE" dirty="0" err="1" smtClean="0"/>
              <a:t>Serina</a:t>
            </a:r>
            <a:r>
              <a:rPr lang="es-PE" dirty="0" smtClean="0"/>
              <a:t>, </a:t>
            </a:r>
            <a:r>
              <a:rPr lang="es-PE" dirty="0" err="1" smtClean="0"/>
              <a:t>Aspartato</a:t>
            </a:r>
            <a:r>
              <a:rPr lang="es-PE" dirty="0" smtClean="0"/>
              <a:t> y Glicina</a:t>
            </a:r>
          </a:p>
          <a:p>
            <a:endParaRPr lang="es-PE" dirty="0" smtClean="0"/>
          </a:p>
          <a:p>
            <a:r>
              <a:rPr lang="es-PE" dirty="0" smtClean="0"/>
              <a:t>Proteína B: Posee un bajo contenido de Glicina, </a:t>
            </a:r>
            <a:r>
              <a:rPr lang="es-PE" dirty="0" err="1" smtClean="0"/>
              <a:t>Alanina</a:t>
            </a:r>
            <a:r>
              <a:rPr lang="es-PE" dirty="0" smtClean="0"/>
              <a:t> y un mayor contenido de aminoácidos ramificados. </a:t>
            </a:r>
            <a:endParaRPr lang="es-PE" dirty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ltGray">
          <a:xfrm>
            <a:off x="214314" y="71414"/>
            <a:ext cx="8786842" cy="20590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s-ES_tradnl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En personas que han sufrido traumatismos con pérdida de proteínas (heridas, quemaduras, etc.) ¿Cuál de las siguientes proteínas recomendaría? </a:t>
            </a:r>
            <a:endParaRPr lang="es-ES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16211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PE" dirty="0" smtClean="0"/>
              <a:t>Eliminación de dos productos de desecho.</a:t>
            </a:r>
          </a:p>
          <a:p>
            <a:endParaRPr lang="es-PE" dirty="0" smtClean="0"/>
          </a:p>
          <a:p>
            <a:endParaRPr lang="es-PE" dirty="0" smtClean="0"/>
          </a:p>
          <a:p>
            <a:pPr>
              <a:buNone/>
            </a:pPr>
            <a:endParaRPr lang="es-PE" dirty="0" smtClean="0"/>
          </a:p>
          <a:p>
            <a:r>
              <a:rPr lang="es-PE" dirty="0" smtClean="0"/>
              <a:t>Eliminación de dos productos tóxicos.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El Ciclo de la urea tiene como función: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1788"/>
            <a:ext cx="8232775" cy="4899046"/>
          </a:xfrm>
        </p:spPr>
        <p:txBody>
          <a:bodyPr/>
          <a:lstStyle/>
          <a:p>
            <a:r>
              <a:rPr lang="es-PE" dirty="0" smtClean="0"/>
              <a:t>Ocurre principalmente en mitocondrias de hepatocitos.</a:t>
            </a:r>
          </a:p>
          <a:p>
            <a:endParaRPr lang="es-PE" dirty="0" smtClean="0"/>
          </a:p>
          <a:p>
            <a:r>
              <a:rPr lang="es-PE" dirty="0" smtClean="0"/>
              <a:t>El producto del Ciclo está constituido por 2 grupos aminos provenientes de reacciones de </a:t>
            </a:r>
            <a:r>
              <a:rPr lang="es-PE" dirty="0" err="1" smtClean="0"/>
              <a:t>transaminación</a:t>
            </a:r>
            <a:r>
              <a:rPr lang="es-PE" dirty="0" smtClean="0"/>
              <a:t>.</a:t>
            </a:r>
          </a:p>
          <a:p>
            <a:endParaRPr lang="es-PE" dirty="0" smtClean="0"/>
          </a:p>
          <a:p>
            <a:r>
              <a:rPr lang="es-PE" dirty="0" smtClean="0"/>
              <a:t>Es un proceso activo que requiere la hidrólisis de 4 uniones ricas en energía.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Con respecto al Ciclo de la Urea Responda: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Formación de un aminoácido y de un intermediario del Ciclo de </a:t>
            </a:r>
            <a:r>
              <a:rPr lang="es-PE" dirty="0" err="1" smtClean="0"/>
              <a:t>Krebs</a:t>
            </a:r>
            <a:endParaRPr lang="es-PE" dirty="0" smtClean="0"/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Transporte de </a:t>
            </a:r>
            <a:r>
              <a:rPr lang="es-PE" dirty="0" err="1" smtClean="0"/>
              <a:t>Ornitina</a:t>
            </a:r>
            <a:r>
              <a:rPr lang="es-PE" dirty="0" smtClean="0"/>
              <a:t> desde el </a:t>
            </a:r>
            <a:r>
              <a:rPr lang="es-PE" dirty="0" err="1" smtClean="0"/>
              <a:t>citosol</a:t>
            </a:r>
            <a:r>
              <a:rPr lang="es-PE" dirty="0" smtClean="0"/>
              <a:t> a la mitocondria. 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En el Ciclo de la Urea Ocurre: 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3116"/>
            <a:ext cx="8232775" cy="3983047"/>
          </a:xfrm>
        </p:spPr>
        <p:txBody>
          <a:bodyPr/>
          <a:lstStyle/>
          <a:p>
            <a:r>
              <a:rPr lang="es-PE" dirty="0" smtClean="0"/>
              <a:t>Lisina y Leucina</a:t>
            </a:r>
          </a:p>
          <a:p>
            <a:endParaRPr lang="es-PE" dirty="0" smtClean="0"/>
          </a:p>
          <a:p>
            <a:r>
              <a:rPr lang="es-PE" dirty="0" smtClean="0"/>
              <a:t>Todos los carbonos de </a:t>
            </a:r>
            <a:r>
              <a:rPr lang="es-PE" dirty="0" err="1" smtClean="0"/>
              <a:t>fenilalanina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Serina</a:t>
            </a:r>
            <a:r>
              <a:rPr lang="es-PE" dirty="0" smtClean="0"/>
              <a:t>, </a:t>
            </a:r>
            <a:r>
              <a:rPr lang="es-PE" dirty="0" err="1" smtClean="0"/>
              <a:t>aspartato</a:t>
            </a:r>
            <a:r>
              <a:rPr lang="es-PE" dirty="0" smtClean="0"/>
              <a:t>, </a:t>
            </a:r>
            <a:r>
              <a:rPr lang="es-PE" dirty="0" err="1" smtClean="0"/>
              <a:t>glutamato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32775" cy="129697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>
            <a:normAutofit fontScale="90000"/>
          </a:bodyPr>
          <a:lstStyle/>
          <a:p>
            <a:r>
              <a:rPr lang="es-PE" sz="3200" dirty="0" smtClean="0">
                <a:solidFill>
                  <a:schemeClr val="tx1"/>
                </a:solidFill>
              </a:rPr>
              <a:t>Los esqueletos carbonados de los siguientes aminoácidos pueden ser utilizados para la síntesis de glucosa: </a:t>
            </a:r>
            <a:endParaRPr lang="es-PE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233556"/>
          </a:xfrm>
        </p:spPr>
        <p:txBody>
          <a:bodyPr/>
          <a:lstStyle/>
          <a:p>
            <a:r>
              <a:rPr lang="es-PE" dirty="0" err="1" smtClean="0"/>
              <a:t>Fenilalanina</a:t>
            </a:r>
            <a:r>
              <a:rPr lang="es-PE" dirty="0" smtClean="0"/>
              <a:t> </a:t>
            </a:r>
            <a:r>
              <a:rPr lang="es-PE" dirty="0" err="1" smtClean="0"/>
              <a:t>hidroxilasa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Glutamato</a:t>
            </a:r>
            <a:r>
              <a:rPr lang="es-PE" dirty="0" smtClean="0"/>
              <a:t> deshidrogenasa</a:t>
            </a:r>
          </a:p>
          <a:p>
            <a:endParaRPr lang="es-PE" dirty="0" smtClean="0"/>
          </a:p>
          <a:p>
            <a:r>
              <a:rPr lang="es-PE" dirty="0" err="1" smtClean="0"/>
              <a:t>Serina</a:t>
            </a:r>
            <a:r>
              <a:rPr lang="es-PE" dirty="0" smtClean="0"/>
              <a:t> </a:t>
            </a:r>
            <a:r>
              <a:rPr lang="es-PE" dirty="0" err="1" smtClean="0"/>
              <a:t>hidroximetil</a:t>
            </a:r>
            <a:r>
              <a:rPr lang="es-PE" dirty="0" smtClean="0"/>
              <a:t> </a:t>
            </a:r>
            <a:r>
              <a:rPr lang="es-PE" dirty="0" err="1" smtClean="0"/>
              <a:t>transferasa</a:t>
            </a:r>
            <a:r>
              <a:rPr lang="es-PE" dirty="0" smtClean="0"/>
              <a:t> para la síntesis de </a:t>
            </a:r>
            <a:r>
              <a:rPr lang="es-PE" dirty="0" err="1" smtClean="0"/>
              <a:t>serina</a:t>
            </a:r>
            <a:r>
              <a:rPr lang="es-PE" dirty="0" smtClean="0"/>
              <a:t> a partir de glicina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PE" sz="3200" dirty="0" smtClean="0"/>
              <a:t>Un derivado de </a:t>
            </a:r>
            <a:r>
              <a:rPr lang="es-PE" sz="3200" dirty="0" err="1" smtClean="0"/>
              <a:t>folato</a:t>
            </a:r>
            <a:r>
              <a:rPr lang="es-PE" sz="3200" dirty="0" smtClean="0"/>
              <a:t> es </a:t>
            </a:r>
            <a:r>
              <a:rPr lang="es-PE" sz="3200" dirty="0" err="1" smtClean="0"/>
              <a:t>cofactor</a:t>
            </a:r>
            <a:r>
              <a:rPr lang="es-PE" sz="3200" dirty="0" smtClean="0"/>
              <a:t> de la siguientes enzimas: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333625"/>
            <a:ext cx="8232775" cy="3738581"/>
          </a:xfrm>
        </p:spPr>
        <p:txBody>
          <a:bodyPr/>
          <a:lstStyle/>
          <a:p>
            <a:r>
              <a:rPr lang="es-PE" dirty="0" smtClean="0"/>
              <a:t>Síntesis de tirosina a partir de </a:t>
            </a:r>
            <a:r>
              <a:rPr lang="es-PE" dirty="0" err="1" smtClean="0"/>
              <a:t>fenilalanina</a:t>
            </a:r>
            <a:r>
              <a:rPr lang="es-PE" dirty="0" smtClean="0"/>
              <a:t> y de DOPA a partir de tirosina</a:t>
            </a:r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Síntesis de S-</a:t>
            </a:r>
            <a:r>
              <a:rPr lang="es-PE" dirty="0" err="1" smtClean="0"/>
              <a:t>adenosilmetionina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686800" cy="19399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PE" sz="3200" dirty="0" smtClean="0"/>
              <a:t>La Coenzima </a:t>
            </a:r>
            <a:r>
              <a:rPr lang="es-PE" sz="3200" dirty="0" err="1" smtClean="0"/>
              <a:t>tetrahidrobiopterina</a:t>
            </a:r>
            <a:r>
              <a:rPr lang="es-PE" sz="3200" dirty="0" smtClean="0"/>
              <a:t> participa en las siguientes reacciones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Una con una flecha la coenzima con su correspondiente enzima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sz="quarter" idx="2"/>
          </p:nvPr>
        </p:nvSpPr>
        <p:spPr>
          <a:xfrm>
            <a:off x="0" y="2130443"/>
            <a:ext cx="4857752" cy="3941763"/>
          </a:xfrm>
        </p:spPr>
        <p:txBody>
          <a:bodyPr>
            <a:normAutofit fontScale="77500" lnSpcReduction="20000"/>
          </a:bodyPr>
          <a:lstStyle/>
          <a:p>
            <a:r>
              <a:rPr lang="es-AR" dirty="0" err="1" smtClean="0"/>
              <a:t>Serina</a:t>
            </a:r>
            <a:r>
              <a:rPr lang="es-AR" dirty="0" smtClean="0"/>
              <a:t> </a:t>
            </a:r>
            <a:r>
              <a:rPr lang="es-AR" dirty="0" err="1" smtClean="0"/>
              <a:t>deshidratasa</a:t>
            </a:r>
            <a:r>
              <a:rPr lang="es-AR" dirty="0" smtClean="0"/>
              <a:t> y </a:t>
            </a:r>
            <a:r>
              <a:rPr lang="es-AR" dirty="0" err="1" smtClean="0"/>
              <a:t>serina</a:t>
            </a:r>
            <a:r>
              <a:rPr lang="es-AR" dirty="0" smtClean="0"/>
              <a:t> </a:t>
            </a:r>
            <a:r>
              <a:rPr lang="es-AR" dirty="0" err="1" smtClean="0"/>
              <a:t>hidroximetil</a:t>
            </a:r>
            <a:r>
              <a:rPr lang="es-AR" dirty="0" smtClean="0"/>
              <a:t> </a:t>
            </a:r>
            <a:r>
              <a:rPr lang="es-AR" dirty="0" err="1" smtClean="0"/>
              <a:t>transferasa</a:t>
            </a:r>
            <a:endParaRPr lang="es-AR" dirty="0" smtClean="0"/>
          </a:p>
          <a:p>
            <a:endParaRPr lang="es-AR" dirty="0" smtClean="0"/>
          </a:p>
          <a:p>
            <a:r>
              <a:rPr lang="es-AR" dirty="0" smtClean="0"/>
              <a:t>Transaminasa</a:t>
            </a:r>
          </a:p>
          <a:p>
            <a:endParaRPr lang="es-AR" dirty="0" smtClean="0"/>
          </a:p>
          <a:p>
            <a:r>
              <a:rPr lang="es-AR" dirty="0" err="1" smtClean="0"/>
              <a:t>Fenilalanina</a:t>
            </a:r>
            <a:r>
              <a:rPr lang="es-AR" dirty="0" smtClean="0"/>
              <a:t>  </a:t>
            </a:r>
            <a:r>
              <a:rPr lang="es-AR" dirty="0" err="1" smtClean="0"/>
              <a:t>hidroxilasa</a:t>
            </a:r>
            <a:endParaRPr lang="es-AR" dirty="0" smtClean="0"/>
          </a:p>
          <a:p>
            <a:endParaRPr lang="es-AR" dirty="0" smtClean="0"/>
          </a:p>
          <a:p>
            <a:pPr>
              <a:spcAft>
                <a:spcPts val="1200"/>
              </a:spcAft>
            </a:pPr>
            <a:r>
              <a:rPr lang="es-AR" dirty="0" err="1" smtClean="0"/>
              <a:t>Descarboxilasa</a:t>
            </a:r>
            <a:endParaRPr lang="es-AR" dirty="0" smtClean="0"/>
          </a:p>
          <a:p>
            <a:pPr>
              <a:spcAft>
                <a:spcPts val="600"/>
              </a:spcAft>
            </a:pPr>
            <a:r>
              <a:rPr lang="es-AR" dirty="0" smtClean="0"/>
              <a:t>Deshidrogenasa de aminoácidos de </a:t>
            </a:r>
            <a:r>
              <a:rPr lang="es-AR" dirty="0" err="1" smtClean="0"/>
              <a:t>C.ramificada</a:t>
            </a:r>
            <a:endParaRPr lang="es-AR" dirty="0" smtClean="0"/>
          </a:p>
          <a:p>
            <a:r>
              <a:rPr lang="es-AR" dirty="0" err="1" smtClean="0"/>
              <a:t>Transferasa</a:t>
            </a:r>
            <a:r>
              <a:rPr lang="es-AR" dirty="0" smtClean="0"/>
              <a:t> de grupo metilo</a:t>
            </a:r>
          </a:p>
          <a:p>
            <a:endParaRPr lang="es-AR" dirty="0" smtClean="0"/>
          </a:p>
          <a:p>
            <a:r>
              <a:rPr lang="es-AR" dirty="0" smtClean="0"/>
              <a:t>Dopamina </a:t>
            </a:r>
            <a:r>
              <a:rPr lang="es-AR" dirty="0" err="1" smtClean="0"/>
              <a:t>hidroxilasa</a:t>
            </a:r>
            <a:endParaRPr lang="es-AR" dirty="0" smtClean="0"/>
          </a:p>
          <a:p>
            <a:endParaRPr lang="en-US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>
          <a:xfrm>
            <a:off x="5102225" y="2114885"/>
            <a:ext cx="3827493" cy="39417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AR" dirty="0" smtClean="0"/>
              <a:t>Vitamina B12</a:t>
            </a:r>
          </a:p>
          <a:p>
            <a:pPr>
              <a:lnSpc>
                <a:spcPct val="150000"/>
              </a:lnSpc>
            </a:pPr>
            <a:r>
              <a:rPr lang="es-AR" dirty="0" smtClean="0"/>
              <a:t>Derivado FH4</a:t>
            </a:r>
          </a:p>
          <a:p>
            <a:pPr>
              <a:lnSpc>
                <a:spcPct val="150000"/>
              </a:lnSpc>
            </a:pPr>
            <a:r>
              <a:rPr lang="es-AR" dirty="0" smtClean="0"/>
              <a:t>Fosfato de </a:t>
            </a:r>
            <a:r>
              <a:rPr lang="es-AR" dirty="0" err="1" smtClean="0"/>
              <a:t>Piridoxal</a:t>
            </a:r>
            <a:endParaRPr lang="es-AR" dirty="0" smtClean="0"/>
          </a:p>
          <a:p>
            <a:pPr>
              <a:lnSpc>
                <a:spcPct val="150000"/>
              </a:lnSpc>
            </a:pPr>
            <a:r>
              <a:rPr lang="es-AR" dirty="0" smtClean="0"/>
              <a:t>Vitamina C</a:t>
            </a:r>
          </a:p>
          <a:p>
            <a:pPr>
              <a:lnSpc>
                <a:spcPct val="150000"/>
              </a:lnSpc>
            </a:pPr>
            <a:r>
              <a:rPr lang="es-AR" dirty="0" err="1" smtClean="0"/>
              <a:t>Tetrahidrobiopterina</a:t>
            </a:r>
            <a:endParaRPr lang="es-AR" dirty="0" smtClean="0"/>
          </a:p>
          <a:p>
            <a:pPr>
              <a:lnSpc>
                <a:spcPct val="150000"/>
              </a:lnSpc>
            </a:pPr>
            <a:r>
              <a:rPr lang="es-AR" dirty="0" err="1" smtClean="0"/>
              <a:t>Tiamina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4205"/>
            <a:ext cx="8229600" cy="4162249"/>
          </a:xfr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PE" sz="3200" b="1" dirty="0" err="1" smtClean="0">
                <a:solidFill>
                  <a:schemeClr val="tx1"/>
                </a:solidFill>
              </a:rPr>
              <a:t>Glutamato</a:t>
            </a:r>
            <a:r>
              <a:rPr lang="es-PE" sz="3200" b="1" dirty="0" smtClean="0">
                <a:solidFill>
                  <a:schemeClr val="tx1"/>
                </a:solidFill>
              </a:rPr>
              <a:t>, </a:t>
            </a:r>
            <a:r>
              <a:rPr lang="es-PE" sz="3200" b="1" dirty="0" err="1" smtClean="0">
                <a:solidFill>
                  <a:schemeClr val="tx1"/>
                </a:solidFill>
              </a:rPr>
              <a:t>Glutamina</a:t>
            </a:r>
            <a:r>
              <a:rPr lang="es-PE" sz="3200" b="1" dirty="0" smtClean="0">
                <a:solidFill>
                  <a:schemeClr val="tx1"/>
                </a:solidFill>
              </a:rPr>
              <a:t>, </a:t>
            </a:r>
            <a:r>
              <a:rPr lang="es-PE" sz="3200" b="1" dirty="0" err="1" smtClean="0">
                <a:solidFill>
                  <a:schemeClr val="tx1"/>
                </a:solidFill>
              </a:rPr>
              <a:t>Aspartato</a:t>
            </a:r>
            <a:r>
              <a:rPr lang="es-PE" sz="3200" b="1" dirty="0" smtClean="0">
                <a:solidFill>
                  <a:schemeClr val="tx1"/>
                </a:solidFill>
              </a:rPr>
              <a:t> y glicina de las bases </a:t>
            </a:r>
            <a:r>
              <a:rPr lang="es-PE" sz="3200" b="1" dirty="0" err="1" smtClean="0">
                <a:solidFill>
                  <a:schemeClr val="tx1"/>
                </a:solidFill>
              </a:rPr>
              <a:t>púricas</a:t>
            </a:r>
            <a:r>
              <a:rPr lang="es-PE" sz="3200" b="1" dirty="0" smtClean="0">
                <a:solidFill>
                  <a:schemeClr val="tx1"/>
                </a:solidFill>
              </a:rPr>
              <a:t> de los nucleótidos.</a:t>
            </a:r>
          </a:p>
          <a:p>
            <a:endParaRPr lang="es-PE" sz="3200" b="1" dirty="0" smtClean="0">
              <a:solidFill>
                <a:schemeClr val="tx1"/>
              </a:solidFill>
            </a:endParaRPr>
          </a:p>
          <a:p>
            <a:r>
              <a:rPr lang="es-PE" sz="3200" b="1" dirty="0" smtClean="0">
                <a:solidFill>
                  <a:schemeClr val="tx1"/>
                </a:solidFill>
              </a:rPr>
              <a:t>Glicina: Grupo </a:t>
            </a:r>
            <a:r>
              <a:rPr lang="es-PE" sz="3200" b="1" dirty="0" err="1" smtClean="0">
                <a:solidFill>
                  <a:schemeClr val="tx1"/>
                </a:solidFill>
              </a:rPr>
              <a:t>Hemo</a:t>
            </a:r>
            <a:endParaRPr lang="es-PE" sz="3200" b="1" dirty="0" smtClean="0">
              <a:solidFill>
                <a:schemeClr val="tx1"/>
              </a:solidFill>
            </a:endParaRPr>
          </a:p>
          <a:p>
            <a:endParaRPr lang="es-PE" sz="3200" b="1" dirty="0" smtClean="0">
              <a:solidFill>
                <a:schemeClr val="tx1"/>
              </a:solidFill>
            </a:endParaRPr>
          </a:p>
          <a:p>
            <a:r>
              <a:rPr lang="es-PE" sz="3200" b="1" dirty="0" err="1" smtClean="0">
                <a:solidFill>
                  <a:schemeClr val="tx1"/>
                </a:solidFill>
              </a:rPr>
              <a:t>Triptofano</a:t>
            </a:r>
            <a:r>
              <a:rPr lang="es-PE" sz="3200" b="1" dirty="0" smtClean="0">
                <a:solidFill>
                  <a:schemeClr val="tx1"/>
                </a:solidFill>
              </a:rPr>
              <a:t>: Adrenalina</a:t>
            </a:r>
            <a:endParaRPr lang="es-PE" sz="3200" b="1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Los siguientes aminoácidos son precursores de: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42" y="2500307"/>
            <a:ext cx="8686800" cy="3143272"/>
          </a:xfrm>
        </p:spPr>
        <p:txBody>
          <a:bodyPr/>
          <a:lstStyle/>
          <a:p>
            <a:r>
              <a:rPr lang="es-PE" b="1" dirty="0" err="1" smtClean="0"/>
              <a:t>Histidina</a:t>
            </a:r>
            <a:r>
              <a:rPr lang="es-PE" b="1" dirty="0" smtClean="0"/>
              <a:t> da lugar a Histamina, un vasodilatador</a:t>
            </a:r>
          </a:p>
          <a:p>
            <a:endParaRPr lang="es-PE" b="1" dirty="0" smtClean="0"/>
          </a:p>
          <a:p>
            <a:endParaRPr lang="es-PE" b="1" dirty="0" smtClean="0"/>
          </a:p>
          <a:p>
            <a:endParaRPr lang="es-PE" b="1" dirty="0" smtClean="0"/>
          </a:p>
          <a:p>
            <a:r>
              <a:rPr lang="es-PE" b="1" dirty="0" err="1" smtClean="0"/>
              <a:t>Glutamato</a:t>
            </a:r>
            <a:r>
              <a:rPr lang="es-PE" b="1" dirty="0" smtClean="0"/>
              <a:t> forma GABA un  </a:t>
            </a:r>
            <a:r>
              <a:rPr lang="es-PE" b="1" dirty="0" err="1" smtClean="0"/>
              <a:t>neurotrasmisor</a:t>
            </a:r>
            <a:endParaRPr lang="es-PE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2775" cy="1511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PE" sz="3200" dirty="0" smtClean="0"/>
              <a:t>La </a:t>
            </a:r>
            <a:r>
              <a:rPr lang="es-PE" sz="3200" dirty="0" err="1" smtClean="0"/>
              <a:t>descarboxilación</a:t>
            </a:r>
            <a:r>
              <a:rPr lang="es-PE" sz="3200" dirty="0" smtClean="0"/>
              <a:t> de los siguientes aminoácidos produce las correspondientes aminas </a:t>
            </a:r>
            <a:r>
              <a:rPr lang="es-PE" sz="3200" dirty="0" err="1" smtClean="0"/>
              <a:t>biógenas</a:t>
            </a:r>
            <a:r>
              <a:rPr lang="es-PE" sz="3200" dirty="0" smtClean="0"/>
              <a:t>: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Unidad estructural de ADN Y ARN, y actuar como segundos mensajeros</a:t>
            </a:r>
          </a:p>
          <a:p>
            <a:endParaRPr lang="es-AR" dirty="0" smtClean="0"/>
          </a:p>
          <a:p>
            <a:r>
              <a:rPr lang="es-AR" dirty="0" smtClean="0"/>
              <a:t>Forma parte de la estructura química de adrenalina</a:t>
            </a:r>
          </a:p>
          <a:p>
            <a:endParaRPr lang="es-AR" dirty="0" smtClean="0"/>
          </a:p>
          <a:p>
            <a:endParaRPr lang="es-AR" dirty="0" smtClean="0"/>
          </a:p>
          <a:p>
            <a:r>
              <a:rPr lang="es-AR" dirty="0" smtClean="0"/>
              <a:t>Regular vías metabólicas</a:t>
            </a:r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es-AR" sz="2800" dirty="0" smtClean="0"/>
              <a:t>METABOLISMO DE NUCLEOTIDOS</a:t>
            </a:r>
            <a:br>
              <a:rPr lang="es-AR" sz="2800" dirty="0" smtClean="0"/>
            </a:br>
            <a:r>
              <a:rPr lang="es-AR" sz="2800" dirty="0" smtClean="0"/>
              <a:t>La importancia metabólica de estos compuesto es:</a:t>
            </a:r>
            <a:br>
              <a:rPr lang="es-AR" sz="2800" dirty="0" smtClean="0"/>
            </a:b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857364"/>
            <a:ext cx="8232775" cy="452437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es-ES_tradnl" sz="2800" dirty="0" smtClean="0"/>
              <a:t>Las Inmunoglobulinas son proteínas que actúan como anticuerpos</a:t>
            </a:r>
          </a:p>
          <a:p>
            <a:pPr eaLnBrk="1" hangingPunct="1"/>
            <a:endParaRPr lang="es-ES_tradnl" sz="2800" dirty="0" smtClean="0"/>
          </a:p>
          <a:p>
            <a:pPr eaLnBrk="1" hangingPunct="1"/>
            <a:r>
              <a:rPr lang="es-ES_tradnl" sz="2800" dirty="0" smtClean="0"/>
              <a:t>La Hemoglobina, </a:t>
            </a:r>
            <a:r>
              <a:rPr lang="es-ES_tradnl" sz="2800" dirty="0" err="1" smtClean="0"/>
              <a:t>mioglobina</a:t>
            </a:r>
            <a:r>
              <a:rPr lang="es-ES_tradnl" sz="2800" dirty="0" smtClean="0"/>
              <a:t> y  </a:t>
            </a:r>
            <a:r>
              <a:rPr lang="es-ES_tradnl" sz="2800" dirty="0" err="1" smtClean="0"/>
              <a:t>miosina</a:t>
            </a:r>
            <a:r>
              <a:rPr lang="es-ES_tradnl" sz="2800" dirty="0" smtClean="0"/>
              <a:t> cumplen funciones de transporte.</a:t>
            </a:r>
          </a:p>
          <a:p>
            <a:pPr eaLnBrk="1" hangingPunct="1"/>
            <a:endParaRPr lang="es-ES_tradnl" sz="2800" dirty="0" smtClean="0"/>
          </a:p>
          <a:p>
            <a:pPr eaLnBrk="1" hangingPunct="1"/>
            <a:r>
              <a:rPr lang="es-ES_tradnl" sz="2800" dirty="0" smtClean="0"/>
              <a:t>El colágeno y la  elastina son proteínas de reserva</a:t>
            </a:r>
          </a:p>
          <a:p>
            <a:pPr eaLnBrk="1" hangingPunct="1"/>
            <a:endParaRPr lang="es-ES" sz="2800" dirty="0" smtClean="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/>
              <a:t>FUNCIONES DE LAS PROTEINAS</a:t>
            </a:r>
            <a:endParaRPr lang="es-E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785795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Mencione la procedencia de cada átomo del anillo</a:t>
            </a:r>
            <a:endParaRPr lang="en-US" dirty="0"/>
          </a:p>
        </p:txBody>
      </p:sp>
      <p:pic>
        <p:nvPicPr>
          <p:cNvPr id="4" name="Picture 4" descr="formulas de bases puric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26000" contrast="26000"/>
          </a:blip>
          <a:srcRect l="960" t="35667" r="52667" b="36276"/>
          <a:stretch>
            <a:fillRect/>
          </a:stretch>
        </p:blipFill>
        <p:spPr>
          <a:xfrm>
            <a:off x="2916238" y="2636838"/>
            <a:ext cx="3527425" cy="2952750"/>
          </a:xfrm>
          <a:noFill/>
          <a:ln/>
        </p:spPr>
      </p:pic>
      <p:pic>
        <p:nvPicPr>
          <p:cNvPr id="6" name="Picture 5" descr="formulas de bases purica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14000"/>
          </a:blip>
          <a:srcRect l="50833" t="5257" r="7683" b="64389"/>
          <a:stretch>
            <a:fillRect/>
          </a:stretch>
        </p:blipFill>
        <p:spPr>
          <a:xfrm>
            <a:off x="971550" y="2060575"/>
            <a:ext cx="2808288" cy="2662238"/>
          </a:xfrm>
          <a:noFill/>
          <a:ln/>
        </p:spPr>
      </p:pic>
      <p:pic>
        <p:nvPicPr>
          <p:cNvPr id="7" name="Picture 4" descr="formulas de bases puric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26000" contrast="26000"/>
          </a:blip>
          <a:srcRect l="960" t="35667" r="52667" b="36276"/>
          <a:stretch>
            <a:fillRect/>
          </a:stretch>
        </p:blipFill>
        <p:spPr>
          <a:xfrm>
            <a:off x="4786314" y="1928802"/>
            <a:ext cx="3527425" cy="2952750"/>
          </a:xfrm>
          <a:noFill/>
          <a:ln/>
        </p:spPr>
      </p:pic>
      <p:pic>
        <p:nvPicPr>
          <p:cNvPr id="8" name="Picture 4" descr="formulas de bases puric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26000" contrast="26000"/>
          </a:blip>
          <a:srcRect l="960" t="35667" r="52667" b="36276"/>
          <a:stretch>
            <a:fillRect/>
          </a:stretch>
        </p:blipFill>
        <p:spPr>
          <a:xfrm>
            <a:off x="4572000" y="1928802"/>
            <a:ext cx="3527425" cy="2952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Ribosa-5-fosfato pirofosfato quinasa y </a:t>
            </a:r>
            <a:r>
              <a:rPr lang="es-AR" dirty="0" err="1" smtClean="0"/>
              <a:t>fosforribosiltransferasa</a:t>
            </a:r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r>
              <a:rPr lang="es-AR" dirty="0" smtClean="0"/>
              <a:t>Ribosa-5-fosfato </a:t>
            </a:r>
            <a:r>
              <a:rPr lang="es-AR" dirty="0" err="1" smtClean="0"/>
              <a:t>pirofosfatasa</a:t>
            </a:r>
            <a:r>
              <a:rPr lang="es-AR" dirty="0" smtClean="0"/>
              <a:t> y </a:t>
            </a:r>
            <a:r>
              <a:rPr lang="es-AR" dirty="0" err="1" smtClean="0"/>
              <a:t>fosforribosiltransferasa</a:t>
            </a:r>
            <a:endParaRPr lang="es-AR" dirty="0" smtClean="0"/>
          </a:p>
          <a:p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Las enzimas reguladoras de la </a:t>
            </a:r>
            <a:r>
              <a:rPr lang="es-AR" dirty="0" err="1" smtClean="0"/>
              <a:t>biosintesis</a:t>
            </a:r>
            <a:r>
              <a:rPr lang="es-AR" dirty="0" smtClean="0"/>
              <a:t> de bases </a:t>
            </a:r>
            <a:r>
              <a:rPr lang="es-AR" dirty="0" err="1" smtClean="0"/>
              <a:t>púricas</a:t>
            </a:r>
            <a:r>
              <a:rPr lang="es-AR" dirty="0" smtClean="0"/>
              <a:t> son: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s-AR" sz="3200" b="1" dirty="0" smtClean="0"/>
              <a:t>Es el primer nucleótido sintetizado</a:t>
            </a:r>
          </a:p>
          <a:p>
            <a:endParaRPr lang="es-AR" sz="3200" b="1" dirty="0" smtClean="0"/>
          </a:p>
          <a:p>
            <a:r>
              <a:rPr lang="es-AR" sz="3200" b="1" dirty="0" smtClean="0"/>
              <a:t>Intervienen derivados del FH4</a:t>
            </a:r>
          </a:p>
          <a:p>
            <a:endParaRPr lang="es-AR" sz="3200" b="1" dirty="0" smtClean="0"/>
          </a:p>
          <a:p>
            <a:r>
              <a:rPr lang="es-AR" sz="3200" b="1" dirty="0" smtClean="0"/>
              <a:t>Intervienen los aminoácidos: Glicina, </a:t>
            </a:r>
            <a:r>
              <a:rPr lang="es-AR" sz="3200" b="1" dirty="0" err="1" smtClean="0"/>
              <a:t>glutamina</a:t>
            </a:r>
            <a:r>
              <a:rPr lang="es-AR" sz="3200" b="1" dirty="0" smtClean="0"/>
              <a:t> y </a:t>
            </a:r>
            <a:r>
              <a:rPr lang="es-AR" sz="3200" b="1" dirty="0" err="1" smtClean="0"/>
              <a:t>asparragina</a:t>
            </a:r>
            <a:endParaRPr lang="en-US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ln w="38100">
            <a:solidFill>
              <a:srgbClr val="3333FF"/>
            </a:solidFill>
          </a:ln>
        </p:spPr>
        <p:txBody>
          <a:bodyPr/>
          <a:lstStyle/>
          <a:p>
            <a:pPr algn="ctr"/>
            <a:r>
              <a:rPr lang="es-AR" dirty="0" err="1" smtClean="0"/>
              <a:t>Formacion</a:t>
            </a:r>
            <a:r>
              <a:rPr lang="es-AR" dirty="0" smtClean="0"/>
              <a:t> de IMP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s-AR" sz="3200" dirty="0" smtClean="0"/>
              <a:t>El ATP activa la síntesis de GTP y a la </a:t>
            </a:r>
            <a:r>
              <a:rPr lang="es-AR" sz="3200" dirty="0" smtClean="0"/>
              <a:t>inversa.</a:t>
            </a:r>
            <a:endParaRPr lang="es-AR" sz="3200" dirty="0" smtClean="0"/>
          </a:p>
          <a:p>
            <a:endParaRPr lang="es-AR" sz="3200" dirty="0" smtClean="0"/>
          </a:p>
          <a:p>
            <a:endParaRPr lang="es-AR" sz="3200" dirty="0" smtClean="0"/>
          </a:p>
          <a:p>
            <a:r>
              <a:rPr lang="es-AR" sz="3200" dirty="0" smtClean="0"/>
              <a:t>Los productos de la vía son: CTP y ATP</a:t>
            </a:r>
            <a:endParaRPr lang="es-AR" sz="3200" b="1" dirty="0" smtClean="0"/>
          </a:p>
          <a:p>
            <a:endParaRPr lang="es-AR" sz="3200" dirty="0" smtClean="0"/>
          </a:p>
          <a:p>
            <a:r>
              <a:rPr lang="es-AR" sz="3200" dirty="0" smtClean="0"/>
              <a:t>Se utiliza un amino de </a:t>
            </a:r>
            <a:r>
              <a:rPr lang="es-AR" sz="3200" dirty="0" err="1" smtClean="0"/>
              <a:t>glutamina</a:t>
            </a:r>
            <a:r>
              <a:rPr lang="es-AR" sz="3200" dirty="0" smtClean="0"/>
              <a:t> y se libera </a:t>
            </a:r>
            <a:r>
              <a:rPr lang="es-AR" sz="3200" dirty="0" err="1" smtClean="0"/>
              <a:t>glutamato</a:t>
            </a:r>
            <a:endParaRPr lang="en-US" sz="32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ln>
            <a:solidFill>
              <a:srgbClr val="3333FF"/>
            </a:solidFill>
          </a:ln>
        </p:spPr>
        <p:txBody>
          <a:bodyPr/>
          <a:lstStyle/>
          <a:p>
            <a:r>
              <a:rPr lang="es-AR" dirty="0" err="1" smtClean="0"/>
              <a:t>Regulacion</a:t>
            </a:r>
            <a:r>
              <a:rPr lang="es-AR" dirty="0" smtClean="0"/>
              <a:t> </a:t>
            </a:r>
            <a:r>
              <a:rPr lang="es-AR" dirty="0" err="1" smtClean="0"/>
              <a:t>via</a:t>
            </a:r>
            <a:r>
              <a:rPr lang="es-AR" dirty="0" smtClean="0"/>
              <a:t> de </a:t>
            </a:r>
            <a:r>
              <a:rPr lang="es-AR" dirty="0" err="1" smtClean="0"/>
              <a:t>bifurcacion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AR" sz="3600" b="1" dirty="0" smtClean="0"/>
              <a:t>Las bases </a:t>
            </a:r>
            <a:r>
              <a:rPr lang="es-AR" sz="3600" b="1" dirty="0" err="1" smtClean="0"/>
              <a:t>púricas</a:t>
            </a:r>
            <a:r>
              <a:rPr lang="es-AR" sz="3600" b="1" dirty="0" smtClean="0"/>
              <a:t> producen un compuesto poco soluble</a:t>
            </a:r>
          </a:p>
          <a:p>
            <a:endParaRPr lang="es-AR" sz="3600" b="1" dirty="0" smtClean="0"/>
          </a:p>
          <a:p>
            <a:endParaRPr lang="es-AR" sz="3600" b="1" dirty="0" smtClean="0"/>
          </a:p>
          <a:p>
            <a:endParaRPr lang="es-AR" sz="3600" b="1" dirty="0" smtClean="0"/>
          </a:p>
          <a:p>
            <a:endParaRPr lang="es-AR" sz="3600" b="1" dirty="0" smtClean="0"/>
          </a:p>
          <a:p>
            <a:r>
              <a:rPr lang="es-AR" sz="3600" b="1" dirty="0" smtClean="0"/>
              <a:t>Las bases </a:t>
            </a:r>
            <a:r>
              <a:rPr lang="es-AR" sz="3600" b="1" dirty="0" err="1" smtClean="0"/>
              <a:t>pirimidínicas</a:t>
            </a:r>
            <a:r>
              <a:rPr lang="es-AR" sz="3600" b="1" dirty="0" smtClean="0"/>
              <a:t> producen urea</a:t>
            </a:r>
          </a:p>
          <a:p>
            <a:endParaRPr lang="es-AR" sz="3600" b="1" dirty="0" smtClean="0"/>
          </a:p>
          <a:p>
            <a:endParaRPr lang="es-AR" sz="3600" b="1" dirty="0" smtClean="0"/>
          </a:p>
          <a:p>
            <a:endParaRPr lang="en-US" sz="36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ln>
            <a:solidFill>
              <a:srgbClr val="3333FF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chemeClr val="accent4">
                    <a:lumMod val="75000"/>
                  </a:schemeClr>
                </a:solidFill>
              </a:rPr>
              <a:t>Productos degradación  de las bases </a:t>
            </a:r>
            <a:r>
              <a:rPr lang="es-AR" dirty="0" err="1" smtClean="0">
                <a:solidFill>
                  <a:schemeClr val="accent4">
                    <a:lumMod val="75000"/>
                  </a:schemeClr>
                </a:solidFill>
              </a:rPr>
              <a:t>púricas</a:t>
            </a:r>
            <a:r>
              <a:rPr lang="es-AR" dirty="0" smtClean="0">
                <a:solidFill>
                  <a:schemeClr val="accent4">
                    <a:lumMod val="75000"/>
                  </a:schemeClr>
                </a:solidFill>
              </a:rPr>
              <a:t> y </a:t>
            </a:r>
            <a:r>
              <a:rPr lang="es-AR" dirty="0" err="1" smtClean="0">
                <a:solidFill>
                  <a:schemeClr val="accent4">
                    <a:lumMod val="75000"/>
                  </a:schemeClr>
                </a:solidFill>
              </a:rPr>
              <a:t>pirimidinicas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Autofit/>
          </a:bodyPr>
          <a:lstStyle/>
          <a:p>
            <a:endParaRPr lang="es-AR" sz="4000" b="1" i="1" dirty="0" smtClean="0"/>
          </a:p>
          <a:p>
            <a:endParaRPr lang="es-AR" sz="4000" b="1" i="1" dirty="0" smtClean="0"/>
          </a:p>
          <a:p>
            <a:r>
              <a:rPr lang="es-AR" sz="4000" b="1" i="1" dirty="0" err="1" smtClean="0"/>
              <a:t>Ribonucleótido</a:t>
            </a:r>
            <a:r>
              <a:rPr lang="es-AR" sz="4000" b="1" i="1" dirty="0" smtClean="0"/>
              <a:t> </a:t>
            </a:r>
            <a:r>
              <a:rPr lang="es-AR" sz="4000" b="1" i="1" dirty="0" err="1" smtClean="0"/>
              <a:t>reductasa</a:t>
            </a:r>
            <a:r>
              <a:rPr lang="es-AR" sz="4000" b="1" i="1" dirty="0" smtClean="0"/>
              <a:t> y </a:t>
            </a:r>
            <a:r>
              <a:rPr lang="es-AR" sz="4000" b="1" i="1" dirty="0" err="1" smtClean="0"/>
              <a:t>tiorredoxina</a:t>
            </a:r>
            <a:r>
              <a:rPr lang="es-AR" sz="4000" b="1" i="1" dirty="0" smtClean="0"/>
              <a:t> </a:t>
            </a:r>
            <a:r>
              <a:rPr lang="es-AR" sz="4000" b="1" i="1" dirty="0" err="1" smtClean="0"/>
              <a:t>reductasa</a:t>
            </a:r>
            <a:endParaRPr lang="es-AR" sz="4000" b="1" i="1" dirty="0" smtClean="0"/>
          </a:p>
          <a:p>
            <a:endParaRPr lang="es-AR" sz="4000" b="1" i="1" dirty="0" smtClean="0"/>
          </a:p>
          <a:p>
            <a:endParaRPr lang="es-AR" sz="4000" b="1" i="1" dirty="0" smtClean="0"/>
          </a:p>
          <a:p>
            <a:r>
              <a:rPr lang="es-AR" sz="4000" b="1" i="1" dirty="0" err="1" smtClean="0"/>
              <a:t>Timidilato</a:t>
            </a:r>
            <a:r>
              <a:rPr lang="es-AR" sz="4000" b="1" i="1" dirty="0" smtClean="0"/>
              <a:t> </a:t>
            </a:r>
            <a:r>
              <a:rPr lang="es-AR" sz="4000" b="1" i="1" dirty="0" err="1" smtClean="0"/>
              <a:t>sintetasa</a:t>
            </a:r>
            <a:endParaRPr lang="en-US" sz="4000" b="1" i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ln w="28575">
            <a:solidFill>
              <a:srgbClr val="CD1D19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chemeClr val="accent2"/>
                </a:solidFill>
              </a:rPr>
              <a:t>Que productos de reacción se producen por acción de: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357850"/>
          </a:xfrm>
          <a:ln>
            <a:solidFill>
              <a:srgbClr val="CBA9E5"/>
            </a:solidFill>
          </a:ln>
        </p:spPr>
        <p:txBody>
          <a:bodyPr>
            <a:noAutofit/>
          </a:bodyPr>
          <a:lstStyle/>
          <a:p>
            <a:r>
              <a:rPr lang="es-AR" sz="3200" b="1" dirty="0" smtClean="0"/>
              <a:t>Los precursores son: Glicina y </a:t>
            </a:r>
            <a:r>
              <a:rPr lang="es-AR" sz="3200" b="1" dirty="0" err="1" smtClean="0"/>
              <a:t>Aspartato</a:t>
            </a:r>
            <a:endParaRPr lang="es-AR" sz="3200" b="1" dirty="0" smtClean="0"/>
          </a:p>
          <a:p>
            <a:endParaRPr lang="es-AR" sz="3200" b="1" dirty="0" smtClean="0"/>
          </a:p>
          <a:p>
            <a:r>
              <a:rPr lang="es-AR" sz="3200" b="1" dirty="0" smtClean="0"/>
              <a:t>La enzima reguladora es la </a:t>
            </a:r>
            <a:r>
              <a:rPr lang="es-AR" sz="3200" b="1" dirty="0" smtClean="0">
                <a:latin typeface="Symbol" pitchFamily="18" charset="2"/>
              </a:rPr>
              <a:t>d</a:t>
            </a:r>
            <a:r>
              <a:rPr lang="es-AR" sz="3200" b="1" dirty="0" smtClean="0"/>
              <a:t>-</a:t>
            </a:r>
            <a:r>
              <a:rPr lang="es-AR" sz="3200" b="1" dirty="0" err="1" smtClean="0"/>
              <a:t>aminolevulinato</a:t>
            </a:r>
            <a:r>
              <a:rPr lang="es-AR" sz="3200" b="1" dirty="0" smtClean="0"/>
              <a:t> </a:t>
            </a:r>
            <a:r>
              <a:rPr lang="es-AR" sz="3200" b="1" dirty="0" err="1" smtClean="0"/>
              <a:t>sintasa</a:t>
            </a:r>
            <a:endParaRPr lang="es-AR" sz="3200" b="1" dirty="0" smtClean="0"/>
          </a:p>
          <a:p>
            <a:endParaRPr lang="es-AR" sz="3200" b="1" dirty="0" smtClean="0"/>
          </a:p>
          <a:p>
            <a:r>
              <a:rPr lang="es-AR" sz="3200" b="1" dirty="0" smtClean="0"/>
              <a:t>Forma parte de </a:t>
            </a:r>
            <a:r>
              <a:rPr lang="es-AR" sz="3200" b="1" dirty="0" err="1" smtClean="0"/>
              <a:t>citocromos</a:t>
            </a:r>
            <a:endParaRPr lang="es-AR" sz="3200" b="1" dirty="0" smtClean="0"/>
          </a:p>
          <a:p>
            <a:endParaRPr lang="es-AR" sz="3200" b="1" dirty="0" smtClean="0"/>
          </a:p>
          <a:p>
            <a:r>
              <a:rPr lang="es-AR" sz="3200" b="1" dirty="0" smtClean="0"/>
              <a:t>Los esteroides aumentan la síntesis y las </a:t>
            </a:r>
            <a:r>
              <a:rPr lang="es-AR" sz="3200" b="1" dirty="0" err="1" smtClean="0"/>
              <a:t>hemoproteínas</a:t>
            </a:r>
            <a:r>
              <a:rPr lang="es-AR" sz="3200" b="1" dirty="0" smtClean="0"/>
              <a:t> la disminuyen</a:t>
            </a:r>
            <a:endParaRPr lang="en-US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  <a:ln w="28575"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ctr"/>
            <a:r>
              <a:rPr lang="es-AR" sz="3600" dirty="0" smtClean="0"/>
              <a:t>BIOSINTESIS DEL HEMO</a:t>
            </a:r>
            <a:endParaRPr lang="en-US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CBA9E5"/>
            </a:solidFill>
          </a:ln>
        </p:spPr>
        <p:txBody>
          <a:bodyPr>
            <a:noAutofit/>
          </a:bodyPr>
          <a:lstStyle/>
          <a:p>
            <a:r>
              <a:rPr lang="es-AR" sz="3200" b="1" dirty="0" smtClean="0"/>
              <a:t>El primer producto que se forma es la bilirrubina</a:t>
            </a:r>
          </a:p>
          <a:p>
            <a:endParaRPr lang="es-AR" sz="3200" b="1" dirty="0" smtClean="0"/>
          </a:p>
          <a:p>
            <a:r>
              <a:rPr lang="es-AR" sz="3200" b="1" dirty="0" smtClean="0"/>
              <a:t>La separación del hierro se produce por acción de la </a:t>
            </a:r>
            <a:r>
              <a:rPr lang="es-AR" sz="3200" b="1" dirty="0" err="1" smtClean="0"/>
              <a:t>ferroquelatasa</a:t>
            </a:r>
            <a:endParaRPr lang="es-AR" sz="3200" b="1" dirty="0" smtClean="0"/>
          </a:p>
          <a:p>
            <a:endParaRPr lang="es-AR" sz="3200" b="1" dirty="0" smtClean="0"/>
          </a:p>
          <a:p>
            <a:r>
              <a:rPr lang="es-AR" sz="3200" b="1" dirty="0" smtClean="0"/>
              <a:t>El hierro se almacena como ferritina</a:t>
            </a:r>
          </a:p>
          <a:p>
            <a:endParaRPr lang="es-AR" sz="3200" b="1" dirty="0" smtClean="0"/>
          </a:p>
          <a:p>
            <a:r>
              <a:rPr lang="es-AR" sz="3200" b="1" dirty="0" smtClean="0"/>
              <a:t>Los pigmentos intestinales son: </a:t>
            </a:r>
            <a:r>
              <a:rPr lang="es-AR" sz="3200" b="1" dirty="0" err="1" smtClean="0"/>
              <a:t>estercobilina</a:t>
            </a:r>
            <a:r>
              <a:rPr lang="es-AR" sz="3200" b="1" dirty="0" smtClean="0"/>
              <a:t> y urobilina</a:t>
            </a:r>
            <a:endParaRPr lang="en-US" sz="3200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s-AR" dirty="0" smtClean="0"/>
              <a:t>Degradación del grupo </a:t>
            </a:r>
            <a:r>
              <a:rPr lang="es-AR" dirty="0" err="1" smtClean="0"/>
              <a:t>hemo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ES" sz="2800" b="1" dirty="0" smtClean="0">
                <a:solidFill>
                  <a:schemeClr val="accent2"/>
                </a:solidFill>
              </a:rPr>
              <a:t>Respecto a la Digestión de </a:t>
            </a:r>
            <a:r>
              <a:rPr lang="es-ES" sz="2800" b="1" dirty="0" err="1" smtClean="0">
                <a:solidFill>
                  <a:schemeClr val="accent2"/>
                </a:solidFill>
              </a:rPr>
              <a:t>Proteinas</a:t>
            </a:r>
            <a:r>
              <a:rPr lang="es-ES" sz="2800" b="1" dirty="0" smtClean="0">
                <a:solidFill>
                  <a:schemeClr val="accent2"/>
                </a:solidFill>
              </a:rPr>
              <a:t/>
            </a:r>
            <a:br>
              <a:rPr lang="es-ES" sz="2800" b="1" dirty="0" smtClean="0">
                <a:solidFill>
                  <a:schemeClr val="accent2"/>
                </a:solidFill>
              </a:rPr>
            </a:br>
            <a:r>
              <a:rPr lang="es-ES" sz="2800" b="1" dirty="0" smtClean="0">
                <a:solidFill>
                  <a:srgbClr val="383CEA"/>
                </a:solidFill>
              </a:rPr>
              <a:t>Responda: 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142876" y="1857364"/>
            <a:ext cx="8929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i="0" dirty="0" smtClean="0"/>
              <a:t>a) La gastrina es producida por los </a:t>
            </a:r>
            <a:r>
              <a:rPr lang="es-PE" sz="2800" i="0" dirty="0" err="1" smtClean="0"/>
              <a:t>enterocitos</a:t>
            </a:r>
            <a:r>
              <a:rPr lang="es-PE" sz="2800" i="0" dirty="0" smtClean="0"/>
              <a:t> y activa la producción de ácido clorhídrico</a:t>
            </a:r>
          </a:p>
          <a:p>
            <a:endParaRPr lang="es-PE" sz="2800" i="0" dirty="0"/>
          </a:p>
          <a:p>
            <a:r>
              <a:rPr lang="es-PE" sz="2800" i="0" dirty="0" smtClean="0"/>
              <a:t>b) El proceso de digestión comienza en estómago y finaliza en intestino con degradación de las proteínas a aminoácidos</a:t>
            </a:r>
          </a:p>
          <a:p>
            <a:endParaRPr lang="es-PE" sz="2800" i="0" dirty="0"/>
          </a:p>
          <a:p>
            <a:r>
              <a:rPr lang="es-PE" sz="2800" i="0" dirty="0" smtClean="0"/>
              <a:t>c) Intervienen en el proceso </a:t>
            </a:r>
            <a:r>
              <a:rPr lang="es-PE" sz="2800" i="0" dirty="0" err="1" smtClean="0"/>
              <a:t>zimógenos</a:t>
            </a:r>
            <a:endParaRPr lang="es-PE" sz="2800" i="0" dirty="0" smtClean="0"/>
          </a:p>
          <a:p>
            <a:endParaRPr lang="es-PE" sz="2800" i="0" dirty="0"/>
          </a:p>
          <a:p>
            <a:r>
              <a:rPr lang="es-PE" sz="2800" i="0" dirty="0" smtClean="0"/>
              <a:t>d) Los aminoácidos se absorben por transporte pasivo</a:t>
            </a:r>
            <a:endParaRPr lang="es-PE" sz="28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500034" y="1643051"/>
            <a:ext cx="8232775" cy="4000527"/>
          </a:xfr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457200" indent="-457200" eaLnBrk="1" hangingPunct="1">
              <a:buNone/>
            </a:pPr>
            <a:r>
              <a:rPr lang="es-ES" sz="2800" b="1" dirty="0" smtClean="0"/>
              <a:t>a) La mayor parte de los aminoácidos ingresan  al tejido hepático</a:t>
            </a:r>
            <a:endParaRPr lang="es-ES" sz="2800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AutoNum type="alphaLcParenR"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AutoNum type="alphaLcParenR"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AutoNum type="alphaLcParenR"/>
            </a:pPr>
            <a:endParaRPr lang="es-ES" sz="2800" b="1" dirty="0" smtClean="0">
              <a:solidFill>
                <a:schemeClr val="accent2"/>
              </a:solidFill>
            </a:endParaRPr>
          </a:p>
          <a:p>
            <a:pPr eaLnBrk="1" hangingPunct="1">
              <a:buNone/>
            </a:pPr>
            <a:r>
              <a:rPr lang="es-ES" sz="2800" b="1" dirty="0" smtClean="0"/>
              <a:t>b) Los aminoácidos básicos </a:t>
            </a:r>
            <a:r>
              <a:rPr lang="es-ES" sz="2800" b="1" dirty="0" err="1" smtClean="0"/>
              <a:t>Glutamina</a:t>
            </a:r>
            <a:r>
              <a:rPr lang="es-ES" sz="2800" b="1" dirty="0" smtClean="0"/>
              <a:t> y </a:t>
            </a:r>
            <a:r>
              <a:rPr lang="es-ES" sz="2800" b="1" dirty="0" err="1" smtClean="0"/>
              <a:t>Asparragina</a:t>
            </a:r>
            <a:r>
              <a:rPr lang="es-ES" sz="2800" b="1" dirty="0" smtClean="0"/>
              <a:t> son utilizados principalmente por el cerebro.  </a:t>
            </a:r>
            <a:endParaRPr lang="es-ES" sz="2800" b="1" dirty="0" smtClean="0">
              <a:solidFill>
                <a:schemeClr val="accent2"/>
              </a:solidFill>
            </a:endParaRPr>
          </a:p>
          <a:p>
            <a:pPr eaLnBrk="1" hangingPunct="1"/>
            <a:endParaRPr lang="es-ES" sz="2800" b="1" dirty="0" smtClean="0"/>
          </a:p>
          <a:p>
            <a:pPr eaLnBrk="1" hangingPunct="1"/>
            <a:endParaRPr lang="es-ES" sz="2800" b="1" dirty="0" smtClean="0"/>
          </a:p>
          <a:p>
            <a:pPr eaLnBrk="1" hangingPunct="1">
              <a:buFontTx/>
              <a:buNone/>
            </a:pPr>
            <a:endParaRPr lang="es-ES" sz="2800" b="1" dirty="0" smtClean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28736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s-ES" sz="3000" dirty="0" smtClean="0">
                <a:solidFill>
                  <a:schemeClr val="tx1"/>
                </a:solidFill>
              </a:rPr>
              <a:t>Los aminoácidos absorbidos en intestino se distribuyen principalmente a los siguientes tejidos.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animBg="1"/>
      <p:bldP spid="1024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428596" y="2428868"/>
            <a:ext cx="8232775" cy="3429024"/>
          </a:xfrm>
          <a:pattFill prst="pct2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None/>
            </a:pPr>
            <a:r>
              <a:rPr lang="es-ES" b="1" dirty="0" smtClean="0"/>
              <a:t>a) Reacciones de </a:t>
            </a:r>
            <a:r>
              <a:rPr lang="es-ES" b="1" dirty="0" err="1" smtClean="0"/>
              <a:t>Transaminación</a:t>
            </a:r>
            <a:r>
              <a:rPr lang="es-ES" b="1" dirty="0" smtClean="0"/>
              <a:t> seguida de una </a:t>
            </a:r>
            <a:r>
              <a:rPr lang="es-ES" b="1" dirty="0" err="1" smtClean="0"/>
              <a:t>desaminación</a:t>
            </a:r>
            <a:r>
              <a:rPr lang="es-ES" b="1" dirty="0" smtClean="0"/>
              <a:t> </a:t>
            </a:r>
            <a:r>
              <a:rPr lang="es-ES" b="1" dirty="0" err="1" smtClean="0"/>
              <a:t>oxidativa</a:t>
            </a:r>
            <a:endParaRPr lang="es-ES" b="1" dirty="0" smtClean="0"/>
          </a:p>
          <a:p>
            <a:pPr eaLnBrk="1" hangingPunct="1">
              <a:buFontTx/>
              <a:buNone/>
            </a:pPr>
            <a:endParaRPr lang="es-ES" b="1" dirty="0" smtClean="0"/>
          </a:p>
          <a:p>
            <a:pPr eaLnBrk="1" hangingPunct="1">
              <a:buFontTx/>
              <a:buNone/>
            </a:pPr>
            <a:endParaRPr lang="es-ES" b="1" dirty="0" smtClean="0"/>
          </a:p>
          <a:p>
            <a:pPr eaLnBrk="1" hangingPunct="1">
              <a:buFontTx/>
              <a:buNone/>
            </a:pPr>
            <a:endParaRPr lang="es-ES" b="1" dirty="0" smtClean="0"/>
          </a:p>
          <a:p>
            <a:pPr eaLnBrk="1" hangingPunct="1">
              <a:buNone/>
            </a:pPr>
            <a:r>
              <a:rPr lang="es-ES" b="1" dirty="0" smtClean="0"/>
              <a:t>b) Solamente por </a:t>
            </a:r>
            <a:r>
              <a:rPr lang="es-ES" b="1" dirty="0" err="1" smtClean="0"/>
              <a:t>Desaminación</a:t>
            </a:r>
            <a:r>
              <a:rPr lang="es-ES" b="1" dirty="0" smtClean="0"/>
              <a:t> </a:t>
            </a:r>
            <a:r>
              <a:rPr lang="es-ES" b="1" dirty="0" err="1" smtClean="0"/>
              <a:t>Oxidativa</a:t>
            </a:r>
            <a:endParaRPr lang="es-ES" b="1" dirty="0" smtClean="0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32775" cy="165416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ES" sz="3200" dirty="0" smtClean="0"/>
              <a:t>Los aminoácidos pueden perder el grupo NH</a:t>
            </a:r>
            <a:r>
              <a:rPr lang="es-ES" sz="3200" baseline="-25000" dirty="0" smtClean="0"/>
              <a:t>3</a:t>
            </a:r>
            <a:r>
              <a:rPr lang="es-ES" sz="3200" baseline="30000" dirty="0" smtClean="0"/>
              <a:t>+</a:t>
            </a:r>
            <a:r>
              <a:rPr lang="es-ES" sz="3200" dirty="0" smtClean="0"/>
              <a:t> a través de los siguientes mecanismos: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animBg="1"/>
      <p:bldP spid="921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42" y="1833583"/>
            <a:ext cx="8686800" cy="4524375"/>
          </a:xfrm>
        </p:spPr>
        <p:txBody>
          <a:bodyPr/>
          <a:lstStyle/>
          <a:p>
            <a:r>
              <a:rPr lang="es-PE" dirty="0" smtClean="0"/>
              <a:t>Catalizan reacciones reversibles  y necesitan fosfato de </a:t>
            </a:r>
            <a:r>
              <a:rPr lang="es-PE" dirty="0" err="1" smtClean="0"/>
              <a:t>piridoxal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Se encuentran únicamente en </a:t>
            </a:r>
            <a:r>
              <a:rPr lang="es-PE" dirty="0" err="1" smtClean="0"/>
              <a:t>citosol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Utilizan como </a:t>
            </a:r>
            <a:r>
              <a:rPr lang="es-PE" dirty="0" err="1" smtClean="0"/>
              <a:t>cofactor</a:t>
            </a:r>
            <a:r>
              <a:rPr lang="es-PE" dirty="0" smtClean="0"/>
              <a:t> S-</a:t>
            </a:r>
            <a:r>
              <a:rPr lang="es-PE" dirty="0" err="1" smtClean="0"/>
              <a:t>adenosilmetionina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z="3200" dirty="0" smtClean="0"/>
              <a:t>Las transaminasas poseen las siguientes características: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457200" y="1601788"/>
            <a:ext cx="8232775" cy="4113228"/>
          </a:xfr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endParaRPr lang="es-ES" dirty="0" smtClean="0"/>
          </a:p>
          <a:p>
            <a:pPr eaLnBrk="1" hangingPunct="1"/>
            <a:r>
              <a:rPr lang="es-ES" dirty="0" smtClean="0"/>
              <a:t>Reacciones de </a:t>
            </a:r>
            <a:r>
              <a:rPr lang="es-ES" dirty="0" err="1" smtClean="0"/>
              <a:t>desaminación</a:t>
            </a:r>
            <a:r>
              <a:rPr lang="es-ES" dirty="0" smtClean="0"/>
              <a:t> </a:t>
            </a:r>
            <a:r>
              <a:rPr lang="es-ES" dirty="0" err="1" smtClean="0"/>
              <a:t>oxidativa</a:t>
            </a:r>
            <a:r>
              <a:rPr lang="es-ES" dirty="0" smtClean="0"/>
              <a:t> y no </a:t>
            </a:r>
            <a:r>
              <a:rPr lang="es-ES" dirty="0" err="1" smtClean="0"/>
              <a:t>oxidativas</a:t>
            </a:r>
            <a:r>
              <a:rPr lang="es-ES" dirty="0" smtClean="0"/>
              <a:t> y por el metabolismo de bacterias intestinales </a:t>
            </a:r>
          </a:p>
          <a:p>
            <a:pPr eaLnBrk="1" hangingPunct="1">
              <a:buFontTx/>
              <a:buNone/>
            </a:pPr>
            <a:endParaRPr lang="es-ES" dirty="0" smtClean="0"/>
          </a:p>
          <a:p>
            <a:pPr eaLnBrk="1" hangingPunct="1"/>
            <a:r>
              <a:rPr lang="es-ES" dirty="0" smtClean="0"/>
              <a:t>A partir de </a:t>
            </a:r>
            <a:r>
              <a:rPr lang="es-ES" dirty="0" err="1" smtClean="0"/>
              <a:t>glutamina</a:t>
            </a:r>
            <a:r>
              <a:rPr lang="es-ES" dirty="0" smtClean="0"/>
              <a:t> y </a:t>
            </a:r>
            <a:r>
              <a:rPr lang="es-ES" dirty="0" err="1" smtClean="0"/>
              <a:t>asparragina</a:t>
            </a:r>
            <a:r>
              <a:rPr lang="es-ES" dirty="0" smtClean="0"/>
              <a:t> por una reacción de hidrólisis.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32775" cy="1141413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s-ES" sz="3200" dirty="0" smtClean="0"/>
              <a:t>El amoníaco es un compuesto tóxico que puede formarse por: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nimBg="1"/>
      <p:bldP spid="1003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9"/>
            <a:ext cx="8232775" cy="3429024"/>
          </a:xfrm>
        </p:spPr>
        <p:txBody>
          <a:bodyPr/>
          <a:lstStyle/>
          <a:p>
            <a:r>
              <a:rPr lang="es-PE" dirty="0" err="1" smtClean="0"/>
              <a:t>Glutamato</a:t>
            </a:r>
            <a:r>
              <a:rPr lang="es-PE" dirty="0" smtClean="0"/>
              <a:t> desde casi todos los tejidos</a:t>
            </a:r>
          </a:p>
          <a:p>
            <a:endParaRPr lang="es-PE" dirty="0" smtClean="0"/>
          </a:p>
          <a:p>
            <a:endParaRPr lang="es-PE" dirty="0" smtClean="0"/>
          </a:p>
          <a:p>
            <a:endParaRPr lang="es-PE" dirty="0" smtClean="0"/>
          </a:p>
          <a:p>
            <a:r>
              <a:rPr lang="es-PE" dirty="0" err="1" smtClean="0"/>
              <a:t>Alanina</a:t>
            </a:r>
            <a:r>
              <a:rPr lang="es-PE" dirty="0" smtClean="0"/>
              <a:t> ó </a:t>
            </a:r>
            <a:r>
              <a:rPr lang="es-PE" dirty="0" err="1" smtClean="0"/>
              <a:t>glutamina</a:t>
            </a:r>
            <a:r>
              <a:rPr lang="es-PE" dirty="0" smtClean="0"/>
              <a:t> desde el músculo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sz="3200" b="1" dirty="0" smtClean="0"/>
              <a:t>El grupo amino se transporta en sangre como:</a:t>
            </a:r>
            <a:endParaRPr lang="es-PE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La enzima </a:t>
            </a:r>
            <a:r>
              <a:rPr lang="es-PE" i="1" dirty="0" err="1" smtClean="0"/>
              <a:t>glutamina</a:t>
            </a:r>
            <a:r>
              <a:rPr lang="es-PE" i="1" dirty="0" smtClean="0"/>
              <a:t> </a:t>
            </a:r>
            <a:r>
              <a:rPr lang="es-PE" i="1" dirty="0" err="1" smtClean="0"/>
              <a:t>sintetasa</a:t>
            </a:r>
            <a:r>
              <a:rPr lang="es-PE" i="1" dirty="0" smtClean="0"/>
              <a:t> </a:t>
            </a:r>
            <a:r>
              <a:rPr lang="es-PE" dirty="0" smtClean="0"/>
              <a:t>utiliza como sustrato </a:t>
            </a:r>
            <a:r>
              <a:rPr lang="es-PE" dirty="0" err="1" smtClean="0"/>
              <a:t>aspartato</a:t>
            </a:r>
            <a:endParaRPr lang="es-PE" dirty="0" smtClean="0"/>
          </a:p>
          <a:p>
            <a:endParaRPr lang="es-PE" dirty="0" smtClean="0"/>
          </a:p>
          <a:p>
            <a:r>
              <a:rPr lang="es-PE" dirty="0" smtClean="0"/>
              <a:t>Se requiere energía metabólica aportada por la hidrólisis del GTP</a:t>
            </a:r>
          </a:p>
          <a:p>
            <a:endParaRPr lang="es-PE" dirty="0" smtClean="0"/>
          </a:p>
          <a:p>
            <a:r>
              <a:rPr lang="es-PE" dirty="0" smtClean="0"/>
              <a:t>Es una enzima mitocondrial y la reacción que cataliza es irreversible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PE" sz="3200" dirty="0" smtClean="0"/>
              <a:t>Respecto a la síntesis de </a:t>
            </a:r>
            <a:r>
              <a:rPr lang="es-PE" sz="3200" dirty="0" err="1" smtClean="0"/>
              <a:t>glutamina</a:t>
            </a:r>
            <a:r>
              <a:rPr lang="es-PE" sz="3200" dirty="0" smtClean="0"/>
              <a:t> responda: 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2965</TotalTime>
  <Words>836</Words>
  <Application>Microsoft PowerPoint</Application>
  <PresentationFormat>Presentación en pantalla (4:3)</PresentationFormat>
  <Paragraphs>175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Concurrencia</vt:lpstr>
      <vt:lpstr>En personas que han sufrido traumatismos con pérdida de proteínas (heridas, quemaduras, etc.) ¿Cuál de las siguientes proteínas recomendaría? </vt:lpstr>
      <vt:lpstr>FUNCIONES DE LAS PROTEINAS</vt:lpstr>
      <vt:lpstr>Respecto a la Digestión de Proteinas Responda: </vt:lpstr>
      <vt:lpstr>Los aminoácidos absorbidos en intestino se distribuyen principalmente a los siguientes tejidos.</vt:lpstr>
      <vt:lpstr>Los aminoácidos pueden perder el grupo NH3+ a través de los siguientes mecanismos: </vt:lpstr>
      <vt:lpstr>Las transaminasas poseen las siguientes características:</vt:lpstr>
      <vt:lpstr>El amoníaco es un compuesto tóxico que puede formarse por: </vt:lpstr>
      <vt:lpstr>El grupo amino se transporta en sangre como:</vt:lpstr>
      <vt:lpstr>Respecto a la síntesis de glutamina responda: </vt:lpstr>
      <vt:lpstr>El Ciclo de la urea tiene como función:</vt:lpstr>
      <vt:lpstr>Con respecto al Ciclo de la Urea Responda:</vt:lpstr>
      <vt:lpstr>En el Ciclo de la Urea Ocurre: </vt:lpstr>
      <vt:lpstr>Los esqueletos carbonados de los siguientes aminoácidos pueden ser utilizados para la síntesis de glucosa: </vt:lpstr>
      <vt:lpstr>Un derivado de folato es cofactor de la siguientes enzimas:</vt:lpstr>
      <vt:lpstr>La Coenzima tetrahidrobiopterina participa en las siguientes reacciones</vt:lpstr>
      <vt:lpstr>Una con una flecha la coenzima con su correspondiente enzima</vt:lpstr>
      <vt:lpstr>Los siguientes aminoácidos son precursores de:</vt:lpstr>
      <vt:lpstr>La descarboxilación de los siguientes aminoácidos produce las correspondientes aminas biógenas:</vt:lpstr>
      <vt:lpstr>METABOLISMO DE NUCLEOTIDOS La importancia metabólica de estos compuesto es: </vt:lpstr>
      <vt:lpstr>Mencione la procedencia de cada átomo del anillo</vt:lpstr>
      <vt:lpstr>Las enzimas reguladoras de la biosintesis de bases púricas son:</vt:lpstr>
      <vt:lpstr>Formacion de IMP</vt:lpstr>
      <vt:lpstr>Regulacion via de bifurcacion</vt:lpstr>
      <vt:lpstr>Productos degradación  de las bases púricas y pirimidinicas</vt:lpstr>
      <vt:lpstr>Que productos de reacción se producen por acción de:</vt:lpstr>
      <vt:lpstr>BIOSINTESIS DEL HEMO</vt:lpstr>
      <vt:lpstr>Degradación del grupo hemo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Irma</dc:creator>
  <cp:lastModifiedBy>Irma</cp:lastModifiedBy>
  <cp:revision>192</cp:revision>
  <dcterms:created xsi:type="dcterms:W3CDTF">2006-04-20T20:10:08Z</dcterms:created>
  <dcterms:modified xsi:type="dcterms:W3CDTF">2013-10-24T21:47:41Z</dcterms:modified>
</cp:coreProperties>
</file>